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Do Hyeon"/>
      <p:regular r:id="rId23"/>
    </p:embeddedFont>
    <p:embeddedFont>
      <p:font typeface="Gothic A1"/>
      <p:regular r:id="rId24"/>
      <p:bold r:id="rId25"/>
    </p:embeddedFont>
    <p:embeddedFont>
      <p:font typeface="Gothic A1 Medium"/>
      <p:regular r:id="rId26"/>
      <p:bold r:id="rId27"/>
    </p:embeddedFont>
    <p:embeddedFont>
      <p:font typeface="Nanum Gothic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EE473D-8407-45AE-87CB-DFBAA5E252FF}">
  <a:tblStyle styleId="{10EE473D-8407-45AE-87CB-DFBAA5E252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GothicA1-regular.fntdata"/><Relationship Id="rId23" Type="http://schemas.openxmlformats.org/officeDocument/2006/relationships/font" Target="fonts/DoHyeo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GothicA1Medium-regular.fntdata"/><Relationship Id="rId25" Type="http://schemas.openxmlformats.org/officeDocument/2006/relationships/font" Target="fonts/GothicA1-bold.fntdata"/><Relationship Id="rId28" Type="http://schemas.openxmlformats.org/officeDocument/2006/relationships/font" Target="fonts/NanumGothic-regular.fntdata"/><Relationship Id="rId27" Type="http://schemas.openxmlformats.org/officeDocument/2006/relationships/font" Target="fonts/GothicA1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anum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d61c3c90f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d61c3c90f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d61c3c90f_3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d61c3c90f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d61c3c90f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d61c3c90f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6a5fbb45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6a5fbb45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af14e510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af14e51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d61c3c90f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d61c3c90f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기존의 이미지 증강은 Rotation, Flipping, Resizing 등만 가능했다면, Albumentations의 경우에는  GPU 사용으로 빠른 이미지 증강이 가능하며, Random Crop, Color transform 등 다양한 증강이미지를 제공합니다.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U-Net은 segmentation기법을 사용하여 피부질환의 병변 부위같은 특정 영역을 식별하거나 분할하는데 효과적이라 하여 현재 모델링을 진행하고 있는 중입니다.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6a5fbb45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6a5fbb45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d61c3c9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d61c3c9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af14e51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af14e51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6a5fbb45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6a5fbb45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d61c3c90f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d61c3c90f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d61c3c90f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d61c3c90f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d61c3c90f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d61c3c90f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d61c3c90f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d61c3c90f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d61c3c90f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d61c3c90f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cif_keXog50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s://www.youtube.com/shorts/cif_keXog5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7218" l="3913" r="2680" t="0"/>
          <a:stretch/>
        </p:blipFill>
        <p:spPr>
          <a:xfrm>
            <a:off x="3957400" y="1467138"/>
            <a:ext cx="5186599" cy="34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0" y="4329238"/>
            <a:ext cx="265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팀명 : 스킨푸우드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팀장: 이혜은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팀원: 노윤지, 송나단, 성현아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-206150" y="983675"/>
            <a:ext cx="55290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전이학습(</a:t>
            </a:r>
            <a:r>
              <a:rPr lang="en" sz="5000">
                <a:latin typeface="Do Hyeon"/>
                <a:ea typeface="Do Hyeon"/>
                <a:cs typeface="Do Hyeon"/>
                <a:sym typeface="Do Hyeon"/>
              </a:rPr>
              <a:t>TL</a:t>
            </a:r>
            <a:r>
              <a:rPr lang="en" sz="5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)을 통한 </a:t>
            </a:r>
            <a:endParaRPr sz="5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피부질환 판별</a:t>
            </a:r>
            <a:endParaRPr sz="50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76200" y="69200"/>
            <a:ext cx="5427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03.  연구 방법 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데이터 전처리 및 모델 구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현 코드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491125" y="2343125"/>
            <a:ext cx="2319600" cy="457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앱 구현 코드</a:t>
            </a:r>
            <a:endParaRPr b="1"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509299" y="2343125"/>
            <a:ext cx="146400" cy="457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17884" t="0"/>
          <a:stretch/>
        </p:blipFill>
        <p:spPr>
          <a:xfrm>
            <a:off x="3302025" y="860200"/>
            <a:ext cx="5283776" cy="40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76200" y="69200"/>
            <a:ext cx="5427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03.  연구 방법 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데이터 전처리 및 모델 구현 코드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186325" y="2343125"/>
            <a:ext cx="2157600" cy="457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앱 구현 코드</a:t>
            </a:r>
            <a:endParaRPr b="1"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203230" y="2343125"/>
            <a:ext cx="136200" cy="457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725" y="1371750"/>
            <a:ext cx="6535400" cy="2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76200" y="69200"/>
            <a:ext cx="5766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04.  연구 결과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4791425" y="1354325"/>
            <a:ext cx="41547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"/>
              <a:buChar char="●"/>
            </a:pPr>
            <a:r>
              <a:rPr b="1" lang="en" sz="1800" u="sng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건선(Psoriasis) 높은 정확도</a:t>
            </a:r>
            <a:endParaRPr b="1" sz="1800" u="sng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Medium"/>
              <a:buChar char="○"/>
            </a:pPr>
            <a:r>
              <a:rPr lang="en" sz="18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88건 중 81건 올바르게 분류</a:t>
            </a:r>
            <a:endParaRPr sz="18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"/>
              <a:buChar char="●"/>
            </a:pPr>
            <a:r>
              <a:rPr b="1" lang="en" sz="1800" u="sng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백반(Vitiligo) 오류 많음</a:t>
            </a:r>
            <a:endParaRPr b="1" sz="1800" u="sng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Medium"/>
              <a:buChar char="○"/>
            </a:pPr>
            <a:r>
              <a:rPr lang="en" sz="18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19건 여드름 &amp; 20건 건선으로 오분류</a:t>
            </a:r>
            <a:endParaRPr sz="18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"/>
              <a:buChar char="●"/>
            </a:pPr>
            <a:r>
              <a:rPr b="1" lang="en" sz="1800" u="sng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여드름(Acne) /주사병(Rosacea)</a:t>
            </a:r>
            <a:endParaRPr b="1" sz="1800" u="sng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Medium"/>
              <a:buChar char="○"/>
            </a:pPr>
            <a:r>
              <a:rPr lang="en" sz="18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전반적으로 가장 잘 분류</a:t>
            </a:r>
            <a:endParaRPr sz="18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50" y="848076"/>
            <a:ext cx="4420851" cy="39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76200" y="69200"/>
            <a:ext cx="5766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04.  </a:t>
            </a: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연구 결과</a:t>
            </a: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어플 시연 영상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8" name="Google Shape;218;p25" title="어플 시연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925" y="830425"/>
            <a:ext cx="7013907" cy="39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3900725" y="462750"/>
            <a:ext cx="27369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https://www.youtube.com/shorts/cif_keXog50</a:t>
            </a:r>
            <a:r>
              <a:rPr lang="en" sz="1000">
                <a:solidFill>
                  <a:schemeClr val="dk2"/>
                </a:solidFill>
              </a:rPr>
              <a:t> 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76200" y="69200"/>
            <a:ext cx="5766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05.  </a:t>
            </a: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결과 분석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366525" y="901000"/>
            <a:ext cx="37866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유사한 병변 부위를 가진 경우 성능 저하</a:t>
            </a:r>
            <a:endParaRPr b="1" sz="18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여드름(Acne) &amp; 모낭염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건선 &amp; 습진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4572000" y="807125"/>
            <a:ext cx="41784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이미지에 다른 요소가 포함될 경우 분류 혼란</a:t>
            </a:r>
            <a:endParaRPr b="1" sz="18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백반증(Vitiligo)의 경우, 색으로 구분하는 경향이 있어, 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그림자 혹은 머리카락 포함시 성능 저하</a:t>
            </a:r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b="25646" l="12203" r="11716" t="23071"/>
          <a:stretch/>
        </p:blipFill>
        <p:spPr>
          <a:xfrm>
            <a:off x="687200" y="2493850"/>
            <a:ext cx="3016276" cy="232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 rotWithShape="1">
          <a:blip r:embed="rId4">
            <a:alphaModFix/>
          </a:blip>
          <a:srcRect b="7501" l="0" r="0" t="12350"/>
          <a:stretch/>
        </p:blipFill>
        <p:spPr>
          <a:xfrm>
            <a:off x="5462650" y="2701613"/>
            <a:ext cx="2933575" cy="20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1623925" y="835075"/>
            <a:ext cx="6823800" cy="796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 txBox="1"/>
          <p:nvPr/>
        </p:nvSpPr>
        <p:spPr>
          <a:xfrm>
            <a:off x="76200" y="69200"/>
            <a:ext cx="5766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06.  시행 착오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609450" y="-2645700"/>
            <a:ext cx="80646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EfficientNet B2는 테스트 정확도가 </a:t>
            </a:r>
            <a:r>
              <a:rPr b="1" lang="en" sz="2000">
                <a:solidFill>
                  <a:schemeClr val="dk1"/>
                </a:solidFill>
              </a:rPr>
              <a:t>약 40%</a:t>
            </a:r>
            <a:r>
              <a:rPr lang="en" sz="2000">
                <a:solidFill>
                  <a:schemeClr val="dk1"/>
                </a:solidFill>
              </a:rPr>
              <a:t>로 성능 개선 실패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유사 병변을 가진 질환끼리의 </a:t>
            </a:r>
            <a:r>
              <a:rPr b="1" lang="en" sz="2000">
                <a:solidFill>
                  <a:srgbClr val="FF0000"/>
                </a:solidFill>
              </a:rPr>
              <a:t>분류 혼란</a:t>
            </a:r>
            <a:r>
              <a:rPr lang="en" sz="2000">
                <a:solidFill>
                  <a:schemeClr val="dk1"/>
                </a:solidFill>
              </a:rPr>
              <a:t>으로 반복적인 </a:t>
            </a:r>
            <a:r>
              <a:rPr b="1" lang="en" sz="2000">
                <a:solidFill>
                  <a:schemeClr val="dk1"/>
                </a:solidFill>
              </a:rPr>
              <a:t>Class 교체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Parameter 튜닝에 따른 성능 차이가 심함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1714975" y="1006975"/>
            <a:ext cx="6489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EfficientNet B5는 모델이 너무 무거워 GPU 한계로 실패</a:t>
            </a:r>
            <a:endParaRPr sz="18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865450" y="821275"/>
            <a:ext cx="6870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C96370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b="1" sz="4000">
              <a:solidFill>
                <a:srgbClr val="C9637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1611925" y="1782775"/>
            <a:ext cx="6835800" cy="796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1702975" y="1954675"/>
            <a:ext cx="6653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EfficientNet B2는 테스트 정확도가 약 40%로 성능 개선 실패</a:t>
            </a:r>
            <a:endParaRPr sz="17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840325" y="1768975"/>
            <a:ext cx="9288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C8818A"/>
                </a:solidFill>
                <a:latin typeface="Do Hyeon"/>
                <a:ea typeface="Do Hyeon"/>
                <a:cs typeface="Do Hyeon"/>
                <a:sym typeface="Do Hyeon"/>
              </a:rPr>
              <a:t>02</a:t>
            </a:r>
            <a:endParaRPr b="1" sz="4000">
              <a:solidFill>
                <a:srgbClr val="C8818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1623925" y="2740075"/>
            <a:ext cx="6823800" cy="818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1714975" y="2809375"/>
            <a:ext cx="60930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유사 병변을 가진 질환끼리의 </a:t>
            </a:r>
            <a:r>
              <a:rPr lang="en" sz="1900">
                <a:solidFill>
                  <a:srgbClr val="FF0000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분류 혼란</a:t>
            </a:r>
            <a:r>
              <a:rPr lang="en" sz="19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으로 반복적인 Class 교체</a:t>
            </a:r>
            <a:endParaRPr sz="17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852250" y="2726275"/>
            <a:ext cx="9288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CDA7A9"/>
                </a:solidFill>
                <a:latin typeface="Do Hyeon"/>
                <a:ea typeface="Do Hyeon"/>
                <a:cs typeface="Do Hyeon"/>
                <a:sym typeface="Do Hyeon"/>
              </a:rPr>
              <a:t>03</a:t>
            </a:r>
            <a:endParaRPr b="1" sz="4000">
              <a:solidFill>
                <a:srgbClr val="CDA7A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623925" y="3806875"/>
            <a:ext cx="6823800" cy="796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1791175" y="3978775"/>
            <a:ext cx="6489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Parameter 튜닝에 따른 성능 차이가 심함</a:t>
            </a:r>
            <a:endParaRPr sz="18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865450" y="3767763"/>
            <a:ext cx="799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C96370"/>
                </a:solidFill>
                <a:latin typeface="Do Hyeon"/>
                <a:ea typeface="Do Hyeon"/>
                <a:cs typeface="Do Hyeon"/>
                <a:sym typeface="Do Hyeon"/>
              </a:rPr>
              <a:t>04</a:t>
            </a:r>
            <a:endParaRPr b="1" sz="4000">
              <a:solidFill>
                <a:srgbClr val="C9637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 b="7218" l="3913" r="2680" t="0"/>
          <a:stretch/>
        </p:blipFill>
        <p:spPr>
          <a:xfrm>
            <a:off x="3957400" y="1467138"/>
            <a:ext cx="5186599" cy="34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176950" y="1315750"/>
            <a:ext cx="38613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endParaRPr sz="5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0" y="4405438"/>
            <a:ext cx="265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팀장: 이</a:t>
            </a:r>
            <a:r>
              <a:rPr lang="en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혜은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팀원: 노윤지, 송나단, 성현아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76200" y="69200"/>
            <a:ext cx="5766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1977925" y="1153450"/>
            <a:ext cx="2157600" cy="8847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연구 배경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2021750" y="2359275"/>
            <a:ext cx="2157600" cy="8847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연구 </a:t>
            </a: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목적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2021750" y="3629250"/>
            <a:ext cx="2157600" cy="8847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연구 </a:t>
            </a: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방법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5876975" y="1153450"/>
            <a:ext cx="2157600" cy="8847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연구 </a:t>
            </a: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결과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920800" y="2359275"/>
            <a:ext cx="2157600" cy="8847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결과 분석 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920800" y="3629250"/>
            <a:ext cx="2157600" cy="8847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Do Hyeon"/>
                <a:ea typeface="Do Hyeon"/>
                <a:cs typeface="Do Hyeon"/>
                <a:sym typeface="Do Hyeon"/>
              </a:rPr>
              <a:t>시행 착오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054825" y="1112500"/>
            <a:ext cx="9231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CDA7A9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b="1" sz="5000">
              <a:solidFill>
                <a:srgbClr val="CDA7A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054825" y="3588300"/>
            <a:ext cx="9231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C96370"/>
                </a:solidFill>
                <a:latin typeface="Do Hyeon"/>
                <a:ea typeface="Do Hyeon"/>
                <a:cs typeface="Do Hyeon"/>
                <a:sym typeface="Do Hyeon"/>
              </a:rPr>
              <a:t>03</a:t>
            </a:r>
            <a:endParaRPr b="1" sz="5000">
              <a:solidFill>
                <a:srgbClr val="C9637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054825" y="2329925"/>
            <a:ext cx="9231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C8818A"/>
                </a:solidFill>
                <a:latin typeface="Do Hyeon"/>
                <a:ea typeface="Do Hyeon"/>
                <a:cs typeface="Do Hyeon"/>
                <a:sym typeface="Do Hyeon"/>
              </a:rPr>
              <a:t>02</a:t>
            </a:r>
            <a:endParaRPr b="1" sz="5000">
              <a:solidFill>
                <a:srgbClr val="C8818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888725" y="1026875"/>
            <a:ext cx="9231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CDA7A9"/>
                </a:solidFill>
                <a:latin typeface="Do Hyeon"/>
                <a:ea typeface="Do Hyeon"/>
                <a:cs typeface="Do Hyeon"/>
                <a:sym typeface="Do Hyeon"/>
              </a:rPr>
              <a:t>04</a:t>
            </a:r>
            <a:endParaRPr b="1" sz="5000">
              <a:solidFill>
                <a:srgbClr val="CDA7A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888725" y="3502675"/>
            <a:ext cx="9231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C96370"/>
                </a:solidFill>
                <a:latin typeface="Do Hyeon"/>
                <a:ea typeface="Do Hyeon"/>
                <a:cs typeface="Do Hyeon"/>
                <a:sym typeface="Do Hyeon"/>
              </a:rPr>
              <a:t>06</a:t>
            </a:r>
            <a:endParaRPr b="1" sz="5000">
              <a:solidFill>
                <a:srgbClr val="C9637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888725" y="2244300"/>
            <a:ext cx="9231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C8818A"/>
                </a:solidFill>
                <a:latin typeface="Do Hyeon"/>
                <a:ea typeface="Do Hyeon"/>
                <a:cs typeface="Do Hyeon"/>
                <a:sym typeface="Do Hyeon"/>
              </a:rPr>
              <a:t>05</a:t>
            </a:r>
            <a:endParaRPr b="1" sz="5000">
              <a:solidFill>
                <a:srgbClr val="C8818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76200" y="69200"/>
            <a:ext cx="5766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01.  </a:t>
            </a: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연구 배경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4788800" y="2946375"/>
            <a:ext cx="4118100" cy="59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환절기로 인한 피부자극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798500" y="2960350"/>
            <a:ext cx="189900" cy="590400"/>
          </a:xfrm>
          <a:prstGeom prst="rect">
            <a:avLst/>
          </a:prstGeom>
          <a:solidFill>
            <a:srgbClr val="B9D2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4779050" y="965175"/>
            <a:ext cx="4137600" cy="59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여드름 환자 매년 약 10% 증가</a:t>
            </a:r>
            <a:endParaRPr b="1"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798500" y="965163"/>
            <a:ext cx="156600" cy="5904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4616" l="18578" r="18230" t="0"/>
          <a:stretch/>
        </p:blipFill>
        <p:spPr>
          <a:xfrm>
            <a:off x="510225" y="1167626"/>
            <a:ext cx="3670626" cy="34258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1226988" y="896750"/>
            <a:ext cx="22371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여드름 환자 증가 추이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4687100" y="1585350"/>
            <a:ext cx="43215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thic A1 Medium"/>
              <a:buChar char="●"/>
            </a:pPr>
            <a:r>
              <a:rPr lang="en" sz="1800">
                <a:solidFill>
                  <a:srgbClr val="000000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2018년 대비 2022년 29.4% 증가</a:t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thic A1 Medium"/>
              <a:buChar char="●"/>
            </a:pPr>
            <a:r>
              <a:rPr lang="en" sz="1800">
                <a:solidFill>
                  <a:srgbClr val="000000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진료비 1인당 약 8만 2천원</a:t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4779050" y="3601075"/>
            <a:ext cx="43215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thic A1 Medium"/>
              <a:buChar char="●"/>
            </a:pPr>
            <a:r>
              <a:rPr lang="en" sz="1800">
                <a:solidFill>
                  <a:srgbClr val="000000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바쁜 스케줄로 인한 치료 방치</a:t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thic A1 Medium"/>
              <a:buChar char="●"/>
            </a:pPr>
            <a:r>
              <a:rPr lang="en" sz="1800">
                <a:solidFill>
                  <a:srgbClr val="000000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외부 환경 변화로 인한 피부 자극</a:t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76200" y="69200"/>
            <a:ext cx="5766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02.  </a:t>
            </a: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연구 목적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70700" y="1388325"/>
            <a:ext cx="77157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Do Hyeon"/>
                <a:ea typeface="Do Hyeon"/>
                <a:cs typeface="Do Hyeon"/>
                <a:sym typeface="Do Hyeon"/>
              </a:rPr>
              <a:t>피부질환 데이터에 대한 모델의 </a:t>
            </a:r>
            <a:r>
              <a:rPr lang="en" sz="2800">
                <a:latin typeface="Do Hyeon"/>
                <a:ea typeface="Do Hyeon"/>
                <a:cs typeface="Do Hyeon"/>
                <a:sym typeface="Do Hyeon"/>
              </a:rPr>
              <a:t>정확도 향상 </a:t>
            </a:r>
            <a:r>
              <a:rPr lang="en" sz="2800">
                <a:latin typeface="Do Hyeon"/>
                <a:ea typeface="Do Hyeon"/>
                <a:cs typeface="Do Hyeon"/>
                <a:sym typeface="Do Hyeon"/>
              </a:rPr>
              <a:t>및 앱 배포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en" sz="2200">
                <a:latin typeface="Nanum Gothic"/>
                <a:ea typeface="Nanum Gothic"/>
                <a:cs typeface="Nanum Gothic"/>
                <a:sym typeface="Nanum Gothic"/>
              </a:rPr>
              <a:t>외형적으로 유사한 환부를 정확히 판별하는지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en" sz="2200">
                <a:latin typeface="Nanum Gothic"/>
                <a:ea typeface="Nanum Gothic"/>
                <a:cs typeface="Nanum Gothic"/>
                <a:sym typeface="Nanum Gothic"/>
              </a:rPr>
              <a:t>앱을 배포하여 간단한 피부 상태 확인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425" y="2355425"/>
            <a:ext cx="2543825" cy="25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76200" y="69200"/>
            <a:ext cx="4935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03.  연구 방법 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데이터 전처리 및 모델 구현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366225" y="1280113"/>
            <a:ext cx="3804000" cy="59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endParaRPr b="1"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391554" y="1280100"/>
            <a:ext cx="204000" cy="5904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366225" y="2054950"/>
            <a:ext cx="4078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thic A1"/>
              <a:buChar char="●"/>
            </a:pPr>
            <a:r>
              <a:rPr b="1" lang="en" sz="1800" u="sng">
                <a:latin typeface="Gothic A1"/>
                <a:ea typeface="Gothic A1"/>
                <a:cs typeface="Gothic A1"/>
                <a:sym typeface="Gothic A1"/>
              </a:rPr>
              <a:t>데이터 구축 &amp; 증강</a:t>
            </a:r>
            <a:endParaRPr b="1" sz="1800" u="sng">
              <a:latin typeface="Gothic A1"/>
              <a:ea typeface="Gothic A1"/>
              <a:cs typeface="Gothic A1"/>
              <a:sym typeface="Gothic A1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Gothic A1 Medium"/>
              <a:buChar char="○"/>
            </a:pPr>
            <a:r>
              <a:rPr lang="en" sz="1800">
                <a:latin typeface="Gothic A1 Medium"/>
                <a:ea typeface="Gothic A1 Medium"/>
                <a:cs typeface="Gothic A1 Medium"/>
                <a:sym typeface="Gothic A1 Medium"/>
              </a:rPr>
              <a:t>Dermnet Data (Kaggle)</a:t>
            </a:r>
            <a:endParaRPr sz="18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Gothic A1 Medium"/>
              <a:buChar char="○"/>
            </a:pPr>
            <a:r>
              <a:rPr lang="en" sz="1800">
                <a:latin typeface="Gothic A1 Medium"/>
                <a:ea typeface="Gothic A1 Medium"/>
                <a:cs typeface="Gothic A1 Medium"/>
                <a:sym typeface="Gothic A1 Medium"/>
              </a:rPr>
              <a:t>Transforms 모듈</a:t>
            </a:r>
            <a:endParaRPr sz="18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2" marL="1371600" rtl="0" algn="l">
              <a:spcBef>
                <a:spcPts val="1000"/>
              </a:spcBef>
              <a:spcAft>
                <a:spcPts val="0"/>
              </a:spcAft>
              <a:buSzPts val="1800"/>
              <a:buFont typeface="Gothic A1 Medium"/>
              <a:buChar char="■"/>
            </a:pPr>
            <a:r>
              <a:rPr lang="en" sz="1800">
                <a:latin typeface="Gothic A1 Medium"/>
                <a:ea typeface="Gothic A1 Medium"/>
                <a:cs typeface="Gothic A1 Medium"/>
                <a:sym typeface="Gothic A1 Medium"/>
              </a:rPr>
              <a:t>Resize, Random Crop</a:t>
            </a:r>
            <a:endParaRPr sz="18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2" marL="1371600" rtl="0" algn="l">
              <a:spcBef>
                <a:spcPts val="1000"/>
              </a:spcBef>
              <a:spcAft>
                <a:spcPts val="0"/>
              </a:spcAft>
              <a:buSzPts val="1800"/>
              <a:buFont typeface="Gothic A1 Medium"/>
              <a:buChar char="■"/>
            </a:pPr>
            <a:r>
              <a:rPr lang="en" sz="1800">
                <a:latin typeface="Gothic A1 Medium"/>
                <a:ea typeface="Gothic A1 Medium"/>
                <a:cs typeface="Gothic A1 Medium"/>
                <a:sym typeface="Gothic A1 Medium"/>
              </a:rPr>
              <a:t>Rotate, Flipped</a:t>
            </a:r>
            <a:endParaRPr sz="18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012050" y="1280088"/>
            <a:ext cx="3730200" cy="59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학습 모델 구현</a:t>
            </a:r>
            <a:endParaRPr b="1"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012050" y="1280100"/>
            <a:ext cx="169800" cy="590400"/>
          </a:xfrm>
          <a:prstGeom prst="rect">
            <a:avLst/>
          </a:prstGeom>
          <a:solidFill>
            <a:srgbClr val="B9D2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4901250" y="2037550"/>
            <a:ext cx="4078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"/>
              <a:buChar char="●"/>
            </a:pPr>
            <a:r>
              <a:rPr b="1" lang="en" sz="1800" u="sng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학습 모델 </a:t>
            </a:r>
            <a:endParaRPr b="1" sz="1800" u="sng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Medium"/>
              <a:buChar char="○"/>
            </a:pPr>
            <a:r>
              <a:rPr lang="en" sz="18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ResNet 50</a:t>
            </a:r>
            <a:endParaRPr sz="18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342900" lvl="2" marL="13716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Gothic A1 Medium"/>
              <a:buChar char="■"/>
            </a:pPr>
            <a:r>
              <a:rPr lang="en" sz="18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ImageNet으로 학습된 사전 학습 모델 적용</a:t>
            </a:r>
            <a:endParaRPr sz="1800">
              <a:solidFill>
                <a:srgbClr val="000000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76200" y="69200"/>
            <a:ext cx="4935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03.  연구 방법 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데이터 전처리 및 모델 구현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366225" y="1280113"/>
            <a:ext cx="3804000" cy="59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데이터 전처리 </a:t>
            </a: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및 학습결과</a:t>
            </a: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391554" y="1280100"/>
            <a:ext cx="204000" cy="5904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" name="Google Shape;134;p18"/>
          <p:cNvGraphicFramePr/>
          <p:nvPr/>
        </p:nvGraphicFramePr>
        <p:xfrm>
          <a:off x="892075" y="225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{10EE473D-8407-45AE-87CB-DFBAA5E252FF}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모델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Img Size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Epochs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Batch Size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Test Accuracy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Loss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ResNet </a:t>
                      </a:r>
                      <a:r>
                        <a:rPr b="1" lang="en"/>
                        <a:t>50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224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</a:t>
                      </a:r>
                      <a:r>
                        <a:rPr lang="en" sz="1200"/>
                        <a:t>추가학습:</a:t>
                      </a:r>
                      <a:r>
                        <a:rPr lang="en"/>
                        <a:t> 30)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32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0.79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76200" y="69200"/>
            <a:ext cx="5427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03.  연구 방법 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데이터 전처리 및 모델 구현 코드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366225" y="953900"/>
            <a:ext cx="2941200" cy="457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데이터 </a:t>
            </a: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증강 코드</a:t>
            </a:r>
            <a:endParaRPr b="1"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389703" y="953900"/>
            <a:ext cx="189000" cy="457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50" y="1489737"/>
            <a:ext cx="7888933" cy="333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76200" y="69200"/>
            <a:ext cx="5532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03.  연구 방법 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데이터 전처리 및 모델 구현 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코드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366225" y="842437"/>
            <a:ext cx="2482500" cy="457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ResNet 50 코드</a:t>
            </a:r>
            <a:endParaRPr b="1"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366225" y="842438"/>
            <a:ext cx="169800" cy="457200"/>
          </a:xfrm>
          <a:prstGeom prst="rect">
            <a:avLst/>
          </a:prstGeom>
          <a:solidFill>
            <a:srgbClr val="B9D2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25" y="1373763"/>
            <a:ext cx="5437351" cy="40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25" y="1821687"/>
            <a:ext cx="7002674" cy="19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25" y="3751775"/>
            <a:ext cx="5260745" cy="10712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0" y="489925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0" y="0"/>
            <a:ext cx="9144000" cy="244200"/>
          </a:xfrm>
          <a:prstGeom prst="rect">
            <a:avLst/>
          </a:prstGeom>
          <a:solidFill>
            <a:srgbClr val="CDA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0" y="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6986400" y="4899250"/>
            <a:ext cx="2157600" cy="2442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76200" y="69200"/>
            <a:ext cx="57681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03.  연구 </a:t>
            </a:r>
            <a:r>
              <a:rPr lang="en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방법 </a:t>
            </a:r>
            <a:r>
              <a:rPr lang="en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앱 구현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533800" y="1118900"/>
            <a:ext cx="4343400" cy="59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Do Hyeon"/>
                <a:ea typeface="Do Hyeon"/>
                <a:cs typeface="Do Hyeon"/>
                <a:sym typeface="Do Hyeon"/>
              </a:rPr>
              <a:t>앱 구현 (Android)</a:t>
            </a:r>
            <a:endParaRPr b="1"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559129" y="1118875"/>
            <a:ext cx="204000" cy="590400"/>
          </a:xfrm>
          <a:prstGeom prst="rect">
            <a:avLst/>
          </a:prstGeom>
          <a:solidFill>
            <a:srgbClr val="C88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b="12920" l="0" r="0" t="3236"/>
          <a:stretch/>
        </p:blipFill>
        <p:spPr>
          <a:xfrm>
            <a:off x="5732175" y="303750"/>
            <a:ext cx="2496425" cy="45359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1"/>
          <p:cNvSpPr txBox="1"/>
          <p:nvPr/>
        </p:nvSpPr>
        <p:spPr>
          <a:xfrm>
            <a:off x="432150" y="1905000"/>
            <a:ext cx="47979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Frontend</a:t>
            </a:r>
            <a:endParaRPr b="1" sz="1700" u="sng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thic A1"/>
              <a:buChar char="●"/>
            </a:pPr>
            <a:r>
              <a:rPr lang="en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Flutter를 활용하여 애플리케이션 화면 구현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Backend</a:t>
            </a:r>
            <a:endParaRPr b="1" sz="1700" u="sng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thic A1"/>
              <a:buChar char="●"/>
            </a:pPr>
            <a:r>
              <a:rPr lang="en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Flask를 활용하여, 모델의 결과를 반환하는 API 개발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thic A1"/>
              <a:buChar char="●"/>
            </a:pPr>
            <a:r>
              <a:rPr lang="en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SQLAlchemy를 사용해 상세 설명을 데이터베이스에서 조회해 가져오도록 구현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othic A1"/>
              <a:buChar char="●"/>
            </a:pPr>
            <a:r>
              <a:rPr lang="en" sz="17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pythonanywhere 사용해 API 배포</a:t>
            </a:r>
            <a:endParaRPr sz="17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